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65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463" r:id="rId11"/>
    <p:sldId id="473" r:id="rId12"/>
    <p:sldId id="528" r:id="rId13"/>
    <p:sldId id="488" r:id="rId14"/>
    <p:sldId id="543" r:id="rId15"/>
    <p:sldId id="532" r:id="rId16"/>
    <p:sldId id="492" r:id="rId17"/>
    <p:sldId id="548" r:id="rId18"/>
    <p:sldId id="493" r:id="rId19"/>
    <p:sldId id="494" r:id="rId20"/>
    <p:sldId id="497" r:id="rId21"/>
    <p:sldId id="495" r:id="rId22"/>
    <p:sldId id="531" r:id="rId23"/>
    <p:sldId id="542" r:id="rId24"/>
    <p:sldId id="496" r:id="rId25"/>
    <p:sldId id="530" r:id="rId26"/>
    <p:sldId id="529" r:id="rId27"/>
    <p:sldId id="540" r:id="rId28"/>
    <p:sldId id="498" r:id="rId29"/>
    <p:sldId id="541" r:id="rId30"/>
    <p:sldId id="539" r:id="rId31"/>
    <p:sldId id="502" r:id="rId32"/>
    <p:sldId id="503" r:id="rId33"/>
    <p:sldId id="504" r:id="rId34"/>
    <p:sldId id="501" r:id="rId35"/>
    <p:sldId id="545" r:id="rId36"/>
    <p:sldId id="546" r:id="rId37"/>
    <p:sldId id="547" r:id="rId38"/>
    <p:sldId id="538" r:id="rId39"/>
    <p:sldId id="468" r:id="rId40"/>
    <p:sldId id="472" r:id="rId41"/>
    <p:sldId id="469" r:id="rId42"/>
    <p:sldId id="487" r:id="rId43"/>
    <p:sldId id="470" r:id="rId44"/>
    <p:sldId id="484" r:id="rId45"/>
    <p:sldId id="485" r:id="rId46"/>
    <p:sldId id="499" r:id="rId47"/>
    <p:sldId id="544" r:id="rId48"/>
    <p:sldId id="550" r:id="rId49"/>
    <p:sldId id="553" r:id="rId50"/>
    <p:sldId id="551" r:id="rId51"/>
    <p:sldId id="552" r:id="rId52"/>
    <p:sldId id="549" r:id="rId53"/>
    <p:sldId id="476" r:id="rId54"/>
    <p:sldId id="474" r:id="rId55"/>
    <p:sldId id="479" r:id="rId56"/>
    <p:sldId id="480" r:id="rId57"/>
    <p:sldId id="481" r:id="rId58"/>
    <p:sldId id="477" r:id="rId59"/>
    <p:sldId id="482" r:id="rId60"/>
    <p:sldId id="465" r:id="rId61"/>
    <p:sldId id="483" r:id="rId62"/>
    <p:sldId id="450" r:id="rId63"/>
    <p:sldId id="45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1"/>
    <p:restoredTop sz="92974"/>
  </p:normalViewPr>
  <p:slideViewPr>
    <p:cSldViewPr snapToGrid="0" snapToObjects="1">
      <p:cViewPr varScale="1">
        <p:scale>
          <a:sx n="84" d="100"/>
          <a:sy n="84" d="100"/>
        </p:scale>
        <p:origin x="216" y="4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too fast</a:t>
            </a: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dirty="0"/>
              <a:t>It is okay to receive data later (delay in-sensitive traffic)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dirty="0"/>
              <a:t>It is not okay to receive data later (delay-sensitive traffic)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257177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Window size must be ≥ bandwidth * round-trip delay to fully utilize available capacity.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233851" y="3724146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80560" y="4708455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</a:t>
            </a:r>
            <a:r>
              <a:rPr lang="en-US" sz="3600" dirty="0" err="1">
                <a:latin typeface="Avenir Book" panose="02000503020000020003" pitchFamily="2" charset="0"/>
              </a:rPr>
              <a:t>Bpps</a:t>
            </a:r>
            <a:r>
              <a:rPr lang="en-US" sz="3600" dirty="0">
                <a:latin typeface="Avenir Book" panose="02000503020000020003" pitchFamily="2" charset="0"/>
              </a:rPr>
              <a:t>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412875" y="3707322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652" y="429691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47821" y="4096492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69317" y="4985626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53503" y="5352724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92148" y="3969421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82" y="429691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615994" y="4134105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400923" y="5198131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535586" y="4147677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85643" y="3475496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87599" y="5945428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232580" y="361375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Bpps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205479" y="5286992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Bpps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Mechanisms to avoid congestion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dirty="0"/>
              <a:t>Detect dropped packets at transport layer and reduce window</a:t>
            </a:r>
          </a:p>
          <a:p>
            <a:pPr lvl="1"/>
            <a:r>
              <a:rPr lang="en-US" dirty="0"/>
              <a:t>TCP slow start algorithm</a:t>
            </a:r>
          </a:p>
          <a:p>
            <a:pPr lvl="1"/>
            <a:r>
              <a:rPr lang="en-US" dirty="0"/>
              <a:t>Extremely difficult to ”get right” (TCP Reno, Vegas, high speed, BIC, CUBIC, C2TCP, NATCP, Elastic TCP, and many many more variations)</a:t>
            </a:r>
          </a:p>
          <a:p>
            <a:pPr lvl="1"/>
            <a:r>
              <a:rPr lang="en-US" dirty="0"/>
              <a:t>Assumes everyone “plays fair”</a:t>
            </a:r>
          </a:p>
          <a:p>
            <a:r>
              <a:rPr lang="en-US" dirty="0"/>
              <a:t>Backwards Explicit Congestion Notification (BECN)</a:t>
            </a:r>
          </a:p>
          <a:p>
            <a:pPr lvl="1"/>
            <a:r>
              <a:rPr lang="en-US" dirty="0"/>
              <a:t>@@@</a:t>
            </a:r>
          </a:p>
          <a:p>
            <a:r>
              <a:rPr lang="en-US" dirty="0"/>
              <a:t>Forward Explicit Congestion Notification (FECN)</a:t>
            </a:r>
          </a:p>
          <a:p>
            <a:pPr lvl="1"/>
            <a:r>
              <a:rPr lang="en-US" dirty="0"/>
              <a:t>Set bits in forwarded IP packet: Congestion Encountered (CE)</a:t>
            </a:r>
          </a:p>
          <a:p>
            <a:pPr lvl="1"/>
            <a:r>
              <a:rPr lang="en-US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Queue Management (AQM)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Mechanism for dealing with congestion when it does occur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dirty="0"/>
              <a:t>Classification: @@@</a:t>
            </a:r>
          </a:p>
          <a:p>
            <a:pPr lvl="1"/>
            <a:r>
              <a:rPr lang="en-US" dirty="0"/>
              <a:t>Hierarchical schedulers: @@@</a:t>
            </a:r>
          </a:p>
          <a:p>
            <a:pPr lvl="1"/>
            <a:r>
              <a:rPr lang="en-US" dirty="0"/>
              <a:t>Shapers: @@@</a:t>
            </a:r>
          </a:p>
          <a:p>
            <a:r>
              <a:rPr lang="en-US" dirty="0"/>
              <a:t>Decide when to start dropping packets</a:t>
            </a:r>
          </a:p>
          <a:p>
            <a:pPr lvl="1"/>
            <a:r>
              <a:rPr lang="en-US" dirty="0"/>
              <a:t>Tail-drop</a:t>
            </a:r>
          </a:p>
          <a:p>
            <a:pPr lvl="1"/>
            <a:r>
              <a:rPr lang="en-US" dirty="0"/>
              <a:t>Random Early Drop (RED) </a:t>
            </a:r>
          </a:p>
          <a:p>
            <a:r>
              <a:rPr lang="en-US" dirty="0"/>
              <a:t>Decide which packet to drop</a:t>
            </a:r>
          </a:p>
          <a:p>
            <a:pPr lvl="1"/>
            <a:r>
              <a:rPr lang="en-US" dirty="0"/>
              <a:t>In-profile vs out-of-profile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Reliable transport @@@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301869" y="1128599"/>
            <a:ext cx="11588261" cy="105408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Error detection and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483206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6710C8A-ED0D-DF40-955E-7A341CD91DED}"/>
              </a:ext>
            </a:extLst>
          </p:cNvPr>
          <p:cNvSpPr/>
          <p:nvPr/>
        </p:nvSpPr>
        <p:spPr>
          <a:xfrm>
            <a:off x="2175122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57F9B7-6F17-5749-A26B-3BE174F67F02}"/>
              </a:ext>
            </a:extLst>
          </p:cNvPr>
          <p:cNvSpPr/>
          <p:nvPr/>
        </p:nvSpPr>
        <p:spPr>
          <a:xfrm>
            <a:off x="2867038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59F6AB-5DF4-0B4A-9761-3CF2CDAC5211}"/>
              </a:ext>
            </a:extLst>
          </p:cNvPr>
          <p:cNvSpPr/>
          <p:nvPr/>
        </p:nvSpPr>
        <p:spPr>
          <a:xfrm>
            <a:off x="3558954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AA5B64A-FDA7-3943-A525-E60FF3B00B9E}"/>
              </a:ext>
            </a:extLst>
          </p:cNvPr>
          <p:cNvSpPr/>
          <p:nvPr/>
        </p:nvSpPr>
        <p:spPr>
          <a:xfrm>
            <a:off x="4250870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88654C-81DC-354C-B554-39AE89B8FF7B}"/>
              </a:ext>
            </a:extLst>
          </p:cNvPr>
          <p:cNvSpPr/>
          <p:nvPr/>
        </p:nvSpPr>
        <p:spPr>
          <a:xfrm>
            <a:off x="4942786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748CD9-0C9B-0A42-99D4-107F14654FB3}"/>
              </a:ext>
            </a:extLst>
          </p:cNvPr>
          <p:cNvSpPr/>
          <p:nvPr/>
        </p:nvSpPr>
        <p:spPr>
          <a:xfrm>
            <a:off x="5634702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765C943-EF4C-B545-A14B-9A08C7DBA716}"/>
              </a:ext>
            </a:extLst>
          </p:cNvPr>
          <p:cNvSpPr/>
          <p:nvPr/>
        </p:nvSpPr>
        <p:spPr>
          <a:xfrm>
            <a:off x="9094287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32E8ED4-5F23-214C-B32B-7936ABCF1FC0}"/>
              </a:ext>
            </a:extLst>
          </p:cNvPr>
          <p:cNvSpPr/>
          <p:nvPr/>
        </p:nvSpPr>
        <p:spPr>
          <a:xfrm>
            <a:off x="6326618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593A5F-963E-104E-A645-2B0F1B2849D7}"/>
              </a:ext>
            </a:extLst>
          </p:cNvPr>
          <p:cNvSpPr/>
          <p:nvPr/>
        </p:nvSpPr>
        <p:spPr>
          <a:xfrm>
            <a:off x="7018534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0C8F85-1D4D-FA40-BBFB-351B8514C466}"/>
              </a:ext>
            </a:extLst>
          </p:cNvPr>
          <p:cNvSpPr/>
          <p:nvPr/>
        </p:nvSpPr>
        <p:spPr>
          <a:xfrm>
            <a:off x="7710450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CBC0106-2588-F74D-A311-9F2C84C88078}"/>
              </a:ext>
            </a:extLst>
          </p:cNvPr>
          <p:cNvSpPr/>
          <p:nvPr/>
        </p:nvSpPr>
        <p:spPr>
          <a:xfrm>
            <a:off x="8402366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recovery mechanisms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2739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Reliable transport (error control)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Reliable transport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ACK</a:t>
            </a:r>
          </a:p>
          <a:p>
            <a:r>
              <a:rPr lang="en-US" dirty="0"/>
              <a:t>@@@ NACK</a:t>
            </a:r>
          </a:p>
          <a:p>
            <a:r>
              <a:rPr lang="en-US" dirty="0"/>
              <a:t>@@@ Selective 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08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Mixing up flow, congestion and error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bad idea @@@</a:t>
            </a:r>
          </a:p>
          <a:p>
            <a:r>
              <a:rPr lang="en-US" dirty="0"/>
              <a:t>@@@ sender cannot distinguish </a:t>
            </a:r>
          </a:p>
          <a:p>
            <a:pPr lvl="1"/>
            <a:r>
              <a:rPr lang="en-US" dirty="0"/>
              <a:t>slow receiver</a:t>
            </a:r>
          </a:p>
          <a:p>
            <a:r>
              <a:rPr lang="en-US" dirty="0"/>
              <a:t>@@@ re-ordering packets is disastrous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</a:t>
            </a:r>
            <a:br>
              <a:rPr lang="en-US" sz="5400" dirty="0"/>
            </a:br>
            <a:r>
              <a:rPr lang="en-US" sz="3200" dirty="0"/>
              <a:t>versus</a:t>
            </a:r>
            <a:br>
              <a:rPr lang="en-US" sz="3200" dirty="0"/>
            </a:br>
            <a:r>
              <a:rPr lang="en-US" sz="5400" dirty="0"/>
              <a:t>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Sender</a:t>
            </a:r>
            <a:r>
              <a:rPr lang="en-US" sz="3200" dirty="0"/>
              <a:t> wants to advertise some </a:t>
            </a:r>
            <a:r>
              <a:rPr lang="en-US" sz="3200" b="1" dirty="0"/>
              <a:t>data</a:t>
            </a:r>
            <a:r>
              <a:rPr lang="en-US" sz="3200" dirty="0"/>
              <a:t> (e.g. a route) to </a:t>
            </a:r>
            <a:r>
              <a:rPr lang="en-US" sz="3200" b="1" dirty="0"/>
              <a:t>receiver</a:t>
            </a:r>
            <a:r>
              <a:rPr lang="en-US" sz="3200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533945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5400" dirty="0"/>
            </a:br>
            <a:r>
              <a:rPr lang="en-US" sz="5400" dirty="0"/>
              <a:t>in the control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Explosions and oscillations </a:t>
            </a:r>
            <a:br>
              <a:rPr lang="en-US" sz="5400" dirty="0"/>
            </a:br>
            <a:r>
              <a:rPr lang="en-US" sz="5400" dirty="0"/>
              <a:t>in your network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217-38FE-4143-ADD6-6C50780A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3888" y="4544622"/>
            <a:ext cx="1344224" cy="11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Absence of TTL mechanism</a:t>
            </a:r>
          </a:p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Packets can loop forever without TTL expiring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Disastrous nearly unfixable 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 which doesn’t go away, even after you shut up the source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14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Ethernet address learning + SPT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Triggered state machine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replication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Ethernet example</a:t>
            </a:r>
          </a:p>
        </p:txBody>
      </p:sp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Undampened control feedback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Failed attempts at delay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C6C1D-2553-5F4F-A9E5-B5A991FB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28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Undampened state machine feedback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RIFT example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Multi version</a:t>
            </a:r>
            <a:br>
              <a:rPr lang="en-US" sz="5400" dirty="0"/>
            </a:br>
            <a:r>
              <a:rPr lang="en-US" sz="5400" dirty="0"/>
              <a:t>Multi feature</a:t>
            </a:r>
            <a:br>
              <a:rPr lang="en-US" sz="5400" dirty="0"/>
            </a:br>
            <a:r>
              <a:rPr lang="en-US" sz="5400" dirty="0"/>
              <a:t>Multi vendor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 </a:t>
            </a:r>
            <a:r>
              <a:rPr lang="en-US"/>
              <a:t>vs encryption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49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Modulo 64 comparison creates ”loop”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 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72C575A-1202-3C4D-9EA0-4437EF23082E}"/>
              </a:ext>
            </a:extLst>
          </p:cNvPr>
          <p:cNvSpPr/>
          <p:nvPr/>
        </p:nvSpPr>
        <p:spPr>
          <a:xfrm>
            <a:off x="4731608" y="2313975"/>
            <a:ext cx="1859270" cy="18299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making the same mistakes today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518705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5400" dirty="0"/>
            </a:br>
            <a:r>
              <a:rPr lang="en-US" sz="5400" dirty="0"/>
              <a:t>in the data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12900</TotalTime>
  <Words>2269</Words>
  <Application>Microsoft Macintosh PowerPoint</Application>
  <PresentationFormat>Widescreen</PresentationFormat>
  <Paragraphs>377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Avenir Book</vt:lpstr>
      <vt:lpstr>Avenir Light</vt:lpstr>
      <vt:lpstr>Calibri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”loop”</vt:lpstr>
      <vt:lpstr>Still making the same mistakes today</vt:lpstr>
      <vt:lpstr>Implementing protocols correctly is hard</vt:lpstr>
      <vt:lpstr>Protocol security is hard</vt:lpstr>
      <vt:lpstr>Flow control Congestion control Error control (reliability)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 control</vt:lpstr>
      <vt:lpstr>Congestion control in quantum networks</vt:lpstr>
      <vt:lpstr>Congestion control</vt:lpstr>
      <vt:lpstr>Active Queue Management (AQM)</vt:lpstr>
      <vt:lpstr>Hierarchical queue scheduler</vt:lpstr>
      <vt:lpstr>Reliable transport @@@</vt:lpstr>
      <vt:lpstr>Error detection mechanisms</vt:lpstr>
      <vt:lpstr>Error recovery mechanisms mechanisms</vt:lpstr>
      <vt:lpstr>Reliable transport (error control)</vt:lpstr>
      <vt:lpstr>Reliable transport approaches</vt:lpstr>
      <vt:lpstr>Mixing up flow, congestion and error control</vt:lpstr>
      <vt:lpstr>Soft state versus Hard state</vt:lpstr>
      <vt:lpstr>Soft state vs hard state</vt:lpstr>
      <vt:lpstr>Flow control Congestion control Error control (reliability) in the control plane </vt:lpstr>
      <vt:lpstr>Explosions and oscillations  in your network</vt:lpstr>
      <vt:lpstr>Packet replication loops</vt:lpstr>
      <vt:lpstr>Packet replication loops</vt:lpstr>
      <vt:lpstr>Example: Ethernet address learning + SPT</vt:lpstr>
      <vt:lpstr>       Triggered state machine loops</vt:lpstr>
      <vt:lpstr>Run-away replication</vt:lpstr>
      <vt:lpstr>Undampened control feedback loops</vt:lpstr>
      <vt:lpstr>Undampened state machine feedback loops</vt:lpstr>
      <vt:lpstr>Multi version Multi feature Multi vendor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Planned upgrades Unplanned crashes</vt:lpstr>
      <vt:lpstr>Authentication vs encryption</vt:lpstr>
      <vt:lpstr>Neighbor authentication</vt:lpstr>
      <vt:lpstr>Origin authentication</vt:lpstr>
      <vt:lpstr>Path authentication</vt:lpstr>
      <vt:lpstr>Control protocol security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4004</cp:revision>
  <cp:lastPrinted>2019-11-17T12:38:21Z</cp:lastPrinted>
  <dcterms:created xsi:type="dcterms:W3CDTF">2018-10-12T16:19:54Z</dcterms:created>
  <dcterms:modified xsi:type="dcterms:W3CDTF">2019-11-17T15:16:52Z</dcterms:modified>
</cp:coreProperties>
</file>